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285" r:id="rId23"/>
    <p:sldId id="286" r:id="rId24"/>
    <p:sldId id="290" r:id="rId25"/>
    <p:sldId id="322" r:id="rId26"/>
    <p:sldId id="323" r:id="rId27"/>
    <p:sldId id="356" r:id="rId28"/>
    <p:sldId id="358" r:id="rId29"/>
    <p:sldId id="359" r:id="rId30"/>
    <p:sldId id="363" r:id="rId31"/>
    <p:sldId id="353" r:id="rId32"/>
    <p:sldId id="360" r:id="rId33"/>
    <p:sldId id="364" r:id="rId34"/>
    <p:sldId id="365" r:id="rId35"/>
    <p:sldId id="367" r:id="rId36"/>
    <p:sldId id="373" r:id="rId37"/>
    <p:sldId id="374" r:id="rId38"/>
    <p:sldId id="370" r:id="rId39"/>
    <p:sldId id="352" r:id="rId40"/>
    <p:sldId id="274" r:id="rId41"/>
    <p:sldId id="275" r:id="rId42"/>
    <p:sldId id="311" r:id="rId43"/>
    <p:sldId id="336" r:id="rId44"/>
    <p:sldId id="276" r:id="rId45"/>
    <p:sldId id="291" r:id="rId46"/>
    <p:sldId id="331" r:id="rId47"/>
    <p:sldId id="330" r:id="rId48"/>
    <p:sldId id="334" r:id="rId49"/>
    <p:sldId id="345" r:id="rId50"/>
    <p:sldId id="312" r:id="rId51"/>
    <p:sldId id="375" r:id="rId52"/>
    <p:sldId id="348" r:id="rId53"/>
    <p:sldId id="335" r:id="rId54"/>
    <p:sldId id="292" r:id="rId55"/>
    <p:sldId id="351" r:id="rId56"/>
    <p:sldId id="338" r:id="rId57"/>
    <p:sldId id="340" r:id="rId58"/>
    <p:sldId id="313" r:id="rId59"/>
    <p:sldId id="355" r:id="rId60"/>
    <p:sldId id="304" r:id="rId61"/>
    <p:sldId id="341" r:id="rId62"/>
    <p:sldId id="34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154" autoAdjust="0"/>
    <p:restoredTop sz="88235" autoAdjust="0"/>
  </p:normalViewPr>
  <p:slideViewPr>
    <p:cSldViewPr snapToGrid="0">
      <p:cViewPr varScale="1">
        <p:scale>
          <a:sx n="37" d="100"/>
          <a:sy n="37" d="100"/>
        </p:scale>
        <p:origin x="44" y="556"/>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way more to PKI than we've shown you here…</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83374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simplest model for authentication.   In a large organization, you might have an organization-level CA, which certifies entities within the organization, and which calls out to an external CA for other entities.  In general you might have a whole tree of trust relationships, just like we saw for DNS.</a:t>
            </a:r>
          </a:p>
        </p:txBody>
      </p:sp>
    </p:spTree>
    <p:extLst>
      <p:ext uri="{BB962C8B-B14F-4D97-AF65-F5344CB8AC3E}">
        <p14:creationId xmlns:p14="http://schemas.microsoft.com/office/powerpoint/2010/main" val="269028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g_w=2000"/></Relationships>
</file>

<file path=ppt/slides/_rels/slide29.xml.rels><?xml version="1.0" encoding="UTF-8" standalone="yes"?>
<Relationships xmlns="http://schemas.openxmlformats.org/package/2006/relationships"><Relationship Id="rId3" Type="http://schemas.openxmlformats.org/officeDocument/2006/relationships/image" Target="../media/image16.jpg_w=2000"/><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1786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is based on using two keys: a private key and a public key</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The owner of a private key keeps it secret and doesn't tell it to anyone,</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20280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33</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35</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E828-C563-081A-3AF8-47B160C64799}"/>
              </a:ext>
            </a:extLst>
          </p:cNvPr>
          <p:cNvSpPr>
            <a:spLocks noGrp="1"/>
          </p:cNvSpPr>
          <p:nvPr>
            <p:ph type="title"/>
          </p:nvPr>
        </p:nvSpPr>
        <p:spPr/>
        <p:txBody>
          <a:bodyPr/>
          <a:lstStyle/>
          <a:p>
            <a:r>
              <a:rPr lang="en-US" dirty="0"/>
              <a:t>Can you get both confidentiality and integrity for a single message?</a:t>
            </a:r>
          </a:p>
        </p:txBody>
      </p:sp>
      <p:sp>
        <p:nvSpPr>
          <p:cNvPr id="3" name="Content Placeholder 2">
            <a:extLst>
              <a:ext uri="{FF2B5EF4-FFF2-40B4-BE49-F238E27FC236}">
                <a16:creationId xmlns:a16="http://schemas.microsoft.com/office/drawing/2014/main" id="{AF8F938D-5C9B-7858-F970-21C9B4858C3A}"/>
              </a:ext>
            </a:extLst>
          </p:cNvPr>
          <p:cNvSpPr>
            <a:spLocks noGrp="1"/>
          </p:cNvSpPr>
          <p:nvPr>
            <p:ph idx="1"/>
          </p:nvPr>
        </p:nvSpPr>
        <p:spPr/>
        <p:txBody>
          <a:bodyPr/>
          <a:lstStyle/>
          <a:p>
            <a:r>
              <a:rPr lang="en-US" dirty="0"/>
              <a:t>example: can Avery send Blair a private message so that</a:t>
            </a:r>
          </a:p>
          <a:p>
            <a:pPr lvl="1"/>
            <a:r>
              <a:rPr lang="en-US" dirty="0"/>
              <a:t>only Blair can read it</a:t>
            </a:r>
          </a:p>
          <a:p>
            <a:pPr lvl="1"/>
            <a:r>
              <a:rPr lang="en-US" dirty="0"/>
              <a:t>Blair knows that it comes from Avery</a:t>
            </a:r>
          </a:p>
          <a:p>
            <a:pPr lvl="1"/>
            <a:r>
              <a:rPr lang="en-US" dirty="0"/>
              <a:t>Blair knows that the message is exactly as Avery sent it?</a:t>
            </a:r>
          </a:p>
          <a:p>
            <a:pPr lvl="1"/>
            <a:endParaRPr lang="en-US" dirty="0"/>
          </a:p>
          <a:p>
            <a:endParaRPr lang="en-US" dirty="0"/>
          </a:p>
        </p:txBody>
      </p:sp>
      <p:sp>
        <p:nvSpPr>
          <p:cNvPr id="4" name="Slide Number Placeholder 3">
            <a:extLst>
              <a:ext uri="{FF2B5EF4-FFF2-40B4-BE49-F238E27FC236}">
                <a16:creationId xmlns:a16="http://schemas.microsoft.com/office/drawing/2014/main" id="{EA0B8B5B-37DC-DE64-7FDD-FCB41094A3AC}"/>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TextBox 4">
            <a:extLst>
              <a:ext uri="{FF2B5EF4-FFF2-40B4-BE49-F238E27FC236}">
                <a16:creationId xmlns:a16="http://schemas.microsoft.com/office/drawing/2014/main" id="{E87CE212-B472-B6C8-79BE-F3AA7B61E6BB}"/>
              </a:ext>
            </a:extLst>
          </p:cNvPr>
          <p:cNvSpPr txBox="1"/>
          <p:nvPr/>
        </p:nvSpPr>
        <p:spPr>
          <a:xfrm>
            <a:off x="4409873" y="3944999"/>
            <a:ext cx="5664569" cy="21991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Answer: Yes,  but it requires </a:t>
            </a:r>
            <a:r>
              <a:rPr lang="en-US" sz="4000" i="1" dirty="0">
                <a:solidFill>
                  <a:srgbClr val="FF0000"/>
                </a:solidFill>
              </a:rPr>
              <a:t>two</a:t>
            </a:r>
            <a:r>
              <a:rPr lang="en-US" sz="4000" i="1" dirty="0">
                <a:solidFill>
                  <a:schemeClr val="tx1"/>
                </a:solidFill>
              </a:rPr>
              <a:t> key pairs instead of one.</a:t>
            </a:r>
          </a:p>
        </p:txBody>
      </p:sp>
    </p:spTree>
    <p:extLst>
      <p:ext uri="{BB962C8B-B14F-4D97-AF65-F5344CB8AC3E}">
        <p14:creationId xmlns:p14="http://schemas.microsoft.com/office/powerpoint/2010/main" val="93746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03D-CE7C-7B56-4468-4F7DF63970EE}"/>
              </a:ext>
            </a:extLst>
          </p:cNvPr>
          <p:cNvSpPr>
            <a:spLocks noGrp="1"/>
          </p:cNvSpPr>
          <p:nvPr>
            <p:ph type="title"/>
          </p:nvPr>
        </p:nvSpPr>
        <p:spPr/>
        <p:txBody>
          <a:bodyPr/>
          <a:lstStyle/>
          <a:p>
            <a:r>
              <a:rPr lang="en-US" dirty="0"/>
              <a:t>PKI is hard to get right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63CDE2A9-2BD7-C375-30A7-A59D3F9B2ADB}"/>
              </a:ext>
            </a:extLst>
          </p:cNvPr>
          <p:cNvSpPr>
            <a:spLocks noGrp="1"/>
          </p:cNvSpPr>
          <p:nvPr>
            <p:ph idx="1"/>
          </p:nvPr>
        </p:nvSpPr>
        <p:spPr/>
        <p:txBody>
          <a:bodyPr/>
          <a:lstStyle/>
          <a:p>
            <a:r>
              <a:rPr lang="en-US" dirty="0"/>
              <a:t>"Cryptographic Failures" is #1 on the 2021 OWASP list of Top 10 Web Application Security Risks</a:t>
            </a:r>
          </a:p>
        </p:txBody>
      </p:sp>
      <p:sp>
        <p:nvSpPr>
          <p:cNvPr id="4" name="Slide Number Placeholder 3">
            <a:extLst>
              <a:ext uri="{FF2B5EF4-FFF2-40B4-BE49-F238E27FC236}">
                <a16:creationId xmlns:a16="http://schemas.microsoft.com/office/drawing/2014/main" id="{985B6A57-6314-DAE2-D830-97572A426DA9}"/>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3507425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38</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SE-level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46</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47</a:t>
            </a:fld>
            <a:endParaRPr lang="en-US"/>
          </a:p>
        </p:txBody>
      </p:sp>
    </p:spTree>
    <p:extLst>
      <p:ext uri="{BB962C8B-B14F-4D97-AF65-F5344CB8AC3E}">
        <p14:creationId xmlns:p14="http://schemas.microsoft.com/office/powerpoint/2010/main" val="250827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49</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4257251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Vulnerability #5: Failure to Apply Security Policies</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0" indent="0">
              <a:buNone/>
            </a:pPr>
            <a:r>
              <a:rPr lang="en-US" dirty="0"/>
              <a:t>Remember the outline of our lecture:</a:t>
            </a:r>
          </a:p>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136465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3390111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58077</TotalTime>
  <Words>7079</Words>
  <Application>Microsoft Office PowerPoint</Application>
  <PresentationFormat>Widescreen</PresentationFormat>
  <Paragraphs>650</Paragraphs>
  <Slides>62</Slides>
  <Notes>50</Notes>
  <HiddenSlides>8</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8"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The Log4J code injection vulnerability compromised many networks in 2021</vt:lpstr>
      <vt:lpstr>SE-level mitigations for code injection attacks</vt:lpstr>
      <vt:lpstr>Vulnerability 3: Bad Authentication</vt:lpstr>
      <vt:lpstr>How does Amazon, Inc. know that this request is coming from Avery?</vt:lpstr>
      <vt:lpstr>How does Avery know that this request is coming from Amazon, Inc.?</vt:lpstr>
      <vt:lpstr>Public-Key Cryptography is based on using two keys: a private key and a public key</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Can you get both confidentiality and integrity for a single message?</vt:lpstr>
      <vt:lpstr>PKI is hard to get right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SE-level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Your suppliers' risks are your risks.</vt:lpstr>
      <vt:lpstr>Supply-chain risks include more than just software.</vt:lpstr>
      <vt:lpstr>SE-level Threat Mitigations</vt:lpstr>
      <vt:lpstr>Vulnerability #5: Failure to Apply Security Policies</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179</cp:revision>
  <dcterms:created xsi:type="dcterms:W3CDTF">2021-01-07T15:19:22Z</dcterms:created>
  <dcterms:modified xsi:type="dcterms:W3CDTF">2025-03-09T15:24:25Z</dcterms:modified>
</cp:coreProperties>
</file>